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0"/>
  </p:notesMasterIdLst>
  <p:sldIdLst>
    <p:sldId id="256" r:id="rId2"/>
    <p:sldId id="315" r:id="rId3"/>
    <p:sldId id="368" r:id="rId4"/>
    <p:sldId id="314" r:id="rId5"/>
    <p:sldId id="374" r:id="rId6"/>
    <p:sldId id="325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26" r:id="rId16"/>
    <p:sldId id="369" r:id="rId17"/>
    <p:sldId id="383" r:id="rId18"/>
    <p:sldId id="407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408" r:id="rId27"/>
    <p:sldId id="392" r:id="rId28"/>
    <p:sldId id="393" r:id="rId29"/>
    <p:sldId id="409" r:id="rId30"/>
    <p:sldId id="410" r:id="rId31"/>
    <p:sldId id="411" r:id="rId32"/>
    <p:sldId id="412" r:id="rId33"/>
    <p:sldId id="394" r:id="rId34"/>
    <p:sldId id="370" r:id="rId35"/>
    <p:sldId id="395" r:id="rId36"/>
    <p:sldId id="397" r:id="rId37"/>
    <p:sldId id="398" r:id="rId38"/>
    <p:sldId id="399" r:id="rId39"/>
    <p:sldId id="400" r:id="rId40"/>
    <p:sldId id="401" r:id="rId41"/>
    <p:sldId id="402" r:id="rId42"/>
    <p:sldId id="413" r:id="rId43"/>
    <p:sldId id="414" r:id="rId44"/>
    <p:sldId id="415" r:id="rId45"/>
    <p:sldId id="404" r:id="rId46"/>
    <p:sldId id="416" r:id="rId47"/>
    <p:sldId id="417" r:id="rId48"/>
    <p:sldId id="418" r:id="rId49"/>
    <p:sldId id="420" r:id="rId50"/>
    <p:sldId id="419" r:id="rId51"/>
    <p:sldId id="406" r:id="rId52"/>
    <p:sldId id="371" r:id="rId53"/>
    <p:sldId id="318" r:id="rId54"/>
    <p:sldId id="344" r:id="rId55"/>
    <p:sldId id="345" r:id="rId56"/>
    <p:sldId id="346" r:id="rId57"/>
    <p:sldId id="347" r:id="rId58"/>
    <p:sldId id="421" r:id="rId59"/>
    <p:sldId id="423" r:id="rId60"/>
    <p:sldId id="348" r:id="rId61"/>
    <p:sldId id="373" r:id="rId62"/>
    <p:sldId id="319" r:id="rId63"/>
    <p:sldId id="350" r:id="rId64"/>
    <p:sldId id="351" r:id="rId65"/>
    <p:sldId id="352" r:id="rId66"/>
    <p:sldId id="424" r:id="rId67"/>
    <p:sldId id="425" r:id="rId68"/>
    <p:sldId id="372" r:id="rId69"/>
    <p:sldId id="320" r:id="rId70"/>
    <p:sldId id="353" r:id="rId71"/>
    <p:sldId id="354" r:id="rId72"/>
    <p:sldId id="355" r:id="rId73"/>
    <p:sldId id="356" r:id="rId74"/>
    <p:sldId id="357" r:id="rId75"/>
    <p:sldId id="359" r:id="rId76"/>
    <p:sldId id="360" r:id="rId77"/>
    <p:sldId id="361" r:id="rId78"/>
    <p:sldId id="42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D7C"/>
    <a:srgbClr val="B5D67A"/>
    <a:srgbClr val="C8CDE7"/>
    <a:srgbClr val="B0B8DD"/>
    <a:srgbClr val="CEDEE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5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44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1C95F-982C-447C-ACFD-3272E8E24740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B0194-72E0-4959-89A3-FC39B084E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9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251284" y="1932696"/>
            <a:ext cx="7290438" cy="394062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? Programm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E2DC4-7846-43C5-BE37-7ADA476CCEB3}"/>
              </a:ext>
            </a:extLst>
          </p:cNvPr>
          <p:cNvSpPr/>
          <p:nvPr userDrawn="1"/>
        </p:nvSpPr>
        <p:spPr>
          <a:xfrm>
            <a:off x="0" y="-1"/>
            <a:ext cx="9144000" cy="354725"/>
          </a:xfrm>
          <a:prstGeom prst="rect">
            <a:avLst/>
          </a:prstGeom>
          <a:solidFill>
            <a:srgbClr val="FAC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8D02C4-C8C7-4A54-B576-D7629F136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70" y="45720"/>
            <a:ext cx="2718982" cy="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(종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219200" y="2834640"/>
            <a:ext cx="5894832" cy="296247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575"/>
            <a:ext cx="8448261" cy="277978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0621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4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5"/>
            <a:ext cx="8458200" cy="277978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81" y="468174"/>
            <a:ext cx="8672119" cy="506211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2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281" y="453542"/>
            <a:ext cx="4252519" cy="50328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3542"/>
            <a:ext cx="4267200" cy="50328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6575"/>
            <a:ext cx="8458200" cy="277978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18114" y="460857"/>
            <a:ext cx="4271590" cy="424282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114" y="958291"/>
            <a:ext cx="4280734" cy="40928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460857"/>
            <a:ext cx="4315968" cy="424282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958291"/>
            <a:ext cx="4326454" cy="40928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36575"/>
            <a:ext cx="8458200" cy="277978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6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6575"/>
            <a:ext cx="8458200" cy="277978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k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E2DC4-7846-43C5-BE37-7ADA476CCEB3}"/>
              </a:ext>
            </a:extLst>
          </p:cNvPr>
          <p:cNvSpPr/>
          <p:nvPr userDrawn="1"/>
        </p:nvSpPr>
        <p:spPr>
          <a:xfrm>
            <a:off x="0" y="-1"/>
            <a:ext cx="9144000" cy="354725"/>
          </a:xfrm>
          <a:prstGeom prst="rect">
            <a:avLst/>
          </a:prstGeom>
          <a:solidFill>
            <a:srgbClr val="C8C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7045C1-F44D-4E86-B190-372D00095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92" y="22859"/>
            <a:ext cx="1573860" cy="3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잠깐! 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E2DC4-7846-43C5-BE37-7ADA476CCEB3}"/>
              </a:ext>
            </a:extLst>
          </p:cNvPr>
          <p:cNvSpPr/>
          <p:nvPr userDrawn="1"/>
        </p:nvSpPr>
        <p:spPr>
          <a:xfrm>
            <a:off x="0" y="-1"/>
            <a:ext cx="9144000" cy="354725"/>
          </a:xfrm>
          <a:prstGeom prst="rect">
            <a:avLst/>
          </a:prstGeom>
          <a:solidFill>
            <a:srgbClr val="B5D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443CA8-4783-4C3D-A8BA-BBBC804D83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92" y="27660"/>
            <a:ext cx="1720660" cy="2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9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8448" y="478137"/>
            <a:ext cx="8646952" cy="506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ABF0A8B-F673-4001-8A39-04FCB6CD28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47394"/>
            <a:ext cx="8458199" cy="270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 bwMode="white">
          <a:xfrm>
            <a:off x="5722461" y="6583680"/>
            <a:ext cx="233534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</a:rPr>
              <a:t>8. </a:t>
            </a:r>
            <a:r>
              <a:rPr lang="ko-KR" altLang="en-US">
                <a:solidFill>
                  <a:schemeClr val="bg1"/>
                </a:solidFill>
              </a:rPr>
              <a:t>과학</a:t>
            </a:r>
            <a:r>
              <a:rPr lang="en-US" altLang="ko-KR">
                <a:solidFill>
                  <a:schemeClr val="bg1"/>
                </a:solidFill>
              </a:rPr>
              <a:t>(Science)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Footer Placeholder 4"/>
          <p:cNvSpPr txBox="1">
            <a:spLocks/>
          </p:cNvSpPr>
          <p:nvPr userDrawn="1"/>
        </p:nvSpPr>
        <p:spPr bwMode="white">
          <a:xfrm>
            <a:off x="1089540" y="6583680"/>
            <a:ext cx="233534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rgbClr val="FFC000"/>
                </a:solidFill>
              </a:rPr>
              <a:t>파이썬으로 배우는 컴퓨팅사고</a:t>
            </a:r>
          </a:p>
        </p:txBody>
      </p:sp>
    </p:spTree>
    <p:extLst>
      <p:ext uri="{BB962C8B-B14F-4D97-AF65-F5344CB8AC3E}">
        <p14:creationId xmlns:p14="http://schemas.microsoft.com/office/powerpoint/2010/main" val="376409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4" r:id="rId2"/>
    <p:sldLayoutId id="2147483698" r:id="rId3"/>
    <p:sldLayoutId id="2147483703" r:id="rId4"/>
    <p:sldLayoutId id="2147483700" r:id="rId5"/>
    <p:sldLayoutId id="2147483701" r:id="rId6"/>
    <p:sldLayoutId id="2147483702" r:id="rId7"/>
    <p:sldLayoutId id="2147483705" r:id="rId8"/>
    <p:sldLayoutId id="2147483706" r:id="rId9"/>
    <p:sldLayoutId id="2147483707" r:id="rId10"/>
  </p:sldLayoutIdLst>
  <p:hf hdr="0" ftr="0" dt="0"/>
  <p:txStyles>
    <p:titleStyle>
      <a:lvl1pPr algn="r" defTabSz="914400" rtl="0" eaLnBrk="1" latinLnBrk="1" hangingPunct="1">
        <a:spcBef>
          <a:spcPct val="0"/>
        </a:spcBef>
        <a:buNone/>
        <a:defRPr sz="16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5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slide" Target="slide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image" Target="../media/image34.png"/><Relationship Id="rId4" Type="http://schemas.openxmlformats.org/officeDocument/2006/relationships/slide" Target="slide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slide" Target="slide6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/>
              <a:t>8.2 </a:t>
            </a:r>
            <a:r>
              <a:rPr lang="ko-KR" altLang="en-US"/>
              <a:t>자유 낙하와 포물선 운동 궤적 그리기</a:t>
            </a:r>
            <a:endParaRPr lang="en-US" altLang="ko-KR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5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61DE9-E12E-4193-A650-73F329A9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6" y="399650"/>
            <a:ext cx="8051428" cy="52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2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E92DC-6532-43F9-B3A1-81C8BD40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4" y="412442"/>
            <a:ext cx="8028571" cy="37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CAA9ED-7ECF-44AF-9029-9C2B91BC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8" y="407099"/>
            <a:ext cx="8097143" cy="59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2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E0A522-9D3B-4C92-9C5C-8A600487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0" y="399256"/>
            <a:ext cx="8040000" cy="1965714"/>
          </a:xfrm>
          <a:prstGeom prst="rect">
            <a:avLst/>
          </a:prstGeom>
        </p:spPr>
      </p:pic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A7EE6761-FFB0-4699-92AD-CC1F0B05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7" y="889592"/>
            <a:ext cx="285750" cy="342900"/>
          </a:xfrm>
          <a:prstGeom prst="rect">
            <a:avLst/>
          </a:prstGeom>
        </p:spPr>
      </p:pic>
      <p:pic>
        <p:nvPicPr>
          <p:cNvPr id="8" name="그림 7">
            <a:hlinkClick r:id="rId5" action="ppaction://hlinksldjump"/>
            <a:extLst>
              <a:ext uri="{FF2B5EF4-FFF2-40B4-BE49-F238E27FC236}">
                <a16:creationId xmlns:a16="http://schemas.microsoft.com/office/drawing/2014/main" id="{D0A57DCB-6968-45FF-AA80-015C42416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7" y="1544386"/>
            <a:ext cx="285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endParaRPr lang="en-US" altLang="ko-KR" sz="2000"/>
          </a:p>
          <a:p>
            <a:r>
              <a:rPr lang="ko-KR" altLang="en-US" sz="2400"/>
              <a:t>딕셔너리 자료형</a:t>
            </a:r>
            <a:endParaRPr lang="en-US" altLang="ko-KR" sz="2400"/>
          </a:p>
          <a:p>
            <a:pPr lvl="1"/>
            <a:r>
              <a:rPr lang="ko-KR" altLang="en-US" sz="2000"/>
              <a:t>키</a:t>
            </a:r>
            <a:r>
              <a:rPr lang="en-US" altLang="ko-KR" sz="2000"/>
              <a:t>(key)</a:t>
            </a:r>
            <a:r>
              <a:rPr lang="ko-KR" altLang="en-US" sz="2000"/>
              <a:t>와 값</a:t>
            </a:r>
            <a:r>
              <a:rPr lang="en-US" altLang="ko-KR" sz="2000"/>
              <a:t>(value)</a:t>
            </a:r>
            <a:r>
              <a:rPr lang="ko-KR" altLang="en-US" sz="2000"/>
              <a:t>을 하나의 원소로 하는 순서가 없는 집합</a:t>
            </a:r>
            <a:endParaRPr lang="en-US" altLang="ko-KR" sz="2000"/>
          </a:p>
          <a:p>
            <a:pPr lvl="1"/>
            <a:r>
              <a:rPr lang="ko-KR" altLang="en-US" sz="2000"/>
              <a:t>키와 값은 정수나 문자열 등 임의의 자료형 사용 가능</a:t>
            </a:r>
            <a:endParaRPr lang="en-US" altLang="ko-KR" sz="2000"/>
          </a:p>
          <a:p>
            <a:pPr lvl="1"/>
            <a:r>
              <a:rPr lang="ko-KR" altLang="en-US" sz="2000"/>
              <a:t>키를 이용한 인덱싱으로만 값에 접근 가능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120843-0020-4AED-B33C-7A752764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" y="381312"/>
            <a:ext cx="8137143" cy="32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54B1050-8480-4387-AE5B-038249C2DD3F}"/>
              </a:ext>
            </a:extLst>
          </p:cNvPr>
          <p:cNvGrpSpPr/>
          <p:nvPr/>
        </p:nvGrpSpPr>
        <p:grpSpPr>
          <a:xfrm>
            <a:off x="754238" y="2386712"/>
            <a:ext cx="8040000" cy="3046779"/>
            <a:chOff x="754238" y="2386712"/>
            <a:chExt cx="8040000" cy="3046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1E3F3C-8ACD-4F82-A428-821650DE9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238" y="2386712"/>
              <a:ext cx="8005714" cy="251428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491FC5-C75E-433B-8892-DB42F97A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238" y="4896348"/>
              <a:ext cx="8040000" cy="53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ko-KR" altLang="en-US" dirty="0"/>
          </a:p>
        </p:txBody>
      </p:sp>
      <p:pic>
        <p:nvPicPr>
          <p:cNvPr id="10" name="그림 9">
            <a:hlinkClick r:id="rId2" action="ppaction://hlinksldjump"/>
            <a:extLst>
              <a:ext uri="{FF2B5EF4-FFF2-40B4-BE49-F238E27FC236}">
                <a16:creationId xmlns:a16="http://schemas.microsoft.com/office/drawing/2014/main" id="{6F4C9406-55C2-48A6-B7E3-513B00B9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7" y="822120"/>
            <a:ext cx="323850" cy="395288"/>
          </a:xfrm>
          <a:prstGeom prst="rect">
            <a:avLst/>
          </a:prstGeom>
        </p:spPr>
      </p:pic>
      <p:pic>
        <p:nvPicPr>
          <p:cNvPr id="11" name="그림 10">
            <a:hlinkClick r:id="rId4" action="ppaction://hlinksldjump"/>
            <a:extLst>
              <a:ext uri="{FF2B5EF4-FFF2-40B4-BE49-F238E27FC236}">
                <a16:creationId xmlns:a16="http://schemas.microsoft.com/office/drawing/2014/main" id="{9746127D-84AF-4550-82F0-1992BF1C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7" y="1479310"/>
            <a:ext cx="323850" cy="395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1A930C-36FB-45C3-B7C0-C572DA6C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3" y="375206"/>
            <a:ext cx="8045714" cy="19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0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>
                <a:solidFill>
                  <a:srgbClr val="C00000"/>
                </a:solidFill>
              </a:rPr>
              <a:t>8.2 </a:t>
            </a:r>
            <a:r>
              <a:rPr lang="ko-KR" altLang="en-US">
                <a:solidFill>
                  <a:srgbClr val="C00000"/>
                </a:solidFill>
              </a:rPr>
              <a:t>자유 낙하와 포물선 운동 궤적 그리기</a:t>
            </a:r>
            <a:endParaRPr lang="en-US" altLang="ko-KR">
              <a:solidFill>
                <a:srgbClr val="C00000"/>
              </a:solidFill>
            </a:endParaRPr>
          </a:p>
          <a:p>
            <a:r>
              <a:rPr lang="en-US" altLang="ko-KR"/>
              <a:t>       </a:t>
            </a:r>
            <a:r>
              <a:rPr lang="en-US" altLang="ko-KR" b="1">
                <a:solidFill>
                  <a:srgbClr val="C00000"/>
                </a:solidFill>
              </a:rPr>
              <a:t>8.2.1 </a:t>
            </a:r>
            <a:r>
              <a:rPr lang="ko-KR" altLang="en-US" b="1">
                <a:solidFill>
                  <a:srgbClr val="C00000"/>
                </a:solidFill>
              </a:rPr>
              <a:t>자유 낙하 운동 궤적 그리기</a:t>
            </a:r>
            <a:endParaRPr lang="en-US" altLang="ko-KR" b="1">
              <a:solidFill>
                <a:srgbClr val="C00000"/>
              </a:solidFill>
            </a:endParaRPr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포물선 운동 궤적 그리기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164301-3964-42CB-B900-B111550121F2}"/>
              </a:ext>
            </a:extLst>
          </p:cNvPr>
          <p:cNvGrpSpPr/>
          <p:nvPr/>
        </p:nvGrpSpPr>
        <p:grpSpPr>
          <a:xfrm>
            <a:off x="483870" y="3157031"/>
            <a:ext cx="655320" cy="543937"/>
            <a:chOff x="483870" y="1966406"/>
            <a:chExt cx="655320" cy="54393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3011FF-6669-4723-BB4E-63BCAB9251CA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580EF8-32AD-4583-8B04-E8656C15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83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위치에너지</a:t>
            </a:r>
            <a:endParaRPr lang="en-US" altLang="ko-KR"/>
          </a:p>
          <a:p>
            <a:pPr lvl="1"/>
            <a:r>
              <a:rPr lang="ko-KR" altLang="en-US"/>
              <a:t>물체가 정지되어 있는 상태에서 중력 작용</a:t>
            </a:r>
            <a:endParaRPr lang="en-US" altLang="ko-KR"/>
          </a:p>
          <a:p>
            <a:pPr lvl="1"/>
            <a:r>
              <a:rPr lang="ko-KR" altLang="en-US"/>
              <a:t>물체가 가제게 되는 운동 가능한 잠재적인 힘</a:t>
            </a:r>
            <a:endParaRPr lang="en-US" altLang="ko-KR"/>
          </a:p>
          <a:p>
            <a:r>
              <a:rPr lang="ko-KR" altLang="en-US"/>
              <a:t>운동에너지</a:t>
            </a:r>
            <a:endParaRPr lang="en-US" altLang="ko-KR"/>
          </a:p>
          <a:p>
            <a:pPr lvl="1"/>
            <a:r>
              <a:rPr lang="ko-KR" altLang="en-US"/>
              <a:t>물체가 떨어지기 시작하며 갖는 에너지</a:t>
            </a:r>
            <a:endParaRPr lang="en-US" altLang="ko-KR"/>
          </a:p>
          <a:p>
            <a:r>
              <a:rPr lang="ko-KR" altLang="en-US"/>
              <a:t>자유 낙하 운동</a:t>
            </a:r>
            <a:endParaRPr lang="en-US" altLang="ko-KR"/>
          </a:p>
          <a:p>
            <a:pPr lvl="1"/>
            <a:r>
              <a:rPr lang="ko-KR" altLang="en-US"/>
              <a:t>물체가 떨어지는 운동에너지를 갖는 운동</a:t>
            </a:r>
            <a:endParaRPr lang="en-US" altLang="ko-KR"/>
          </a:p>
          <a:p>
            <a:pPr lvl="1"/>
            <a:r>
              <a:rPr lang="ko-KR" altLang="en-US"/>
              <a:t>물체는 바람이나 다른 힘의 영향을 고려하지 않을 경우 </a:t>
            </a:r>
            <a:br>
              <a:rPr lang="en-US" altLang="ko-KR"/>
            </a:br>
            <a:r>
              <a:rPr lang="ko-KR" altLang="en-US"/>
              <a:t>중력으로 인해 </a:t>
            </a:r>
            <a:r>
              <a:rPr lang="en-US" altLang="ko-KR"/>
              <a:t>1</a:t>
            </a:r>
            <a:r>
              <a:rPr lang="ko-KR" altLang="en-US"/>
              <a:t>초에 약 </a:t>
            </a:r>
            <a:r>
              <a:rPr lang="en-US" altLang="ko-KR"/>
              <a:t>9.8m/</a:t>
            </a:r>
            <a:r>
              <a:rPr lang="ko-KR" altLang="en-US"/>
              <a:t>초씩 속도가 증가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7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시간 변화에 따른 거리의 변동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5" name="_x172321728" descr="EMB00000fcc058c">
            <a:extLst>
              <a:ext uri="{FF2B5EF4-FFF2-40B4-BE49-F238E27FC236}">
                <a16:creationId xmlns:a16="http://schemas.microsoft.com/office/drawing/2014/main" id="{A019DE4B-8E62-4805-9543-C9620055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81217"/>
            <a:ext cx="6317933" cy="22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48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32B8A-ADFA-4D5A-925A-4F160B66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0" y="427464"/>
            <a:ext cx="8040000" cy="14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과학</a:t>
            </a:r>
            <a:r>
              <a:rPr lang="en-US" altLang="ko-KR"/>
              <a:t>(Science)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F5C082-8E70-452F-BEDA-DEFA6D0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7" y="469000"/>
            <a:ext cx="7914286" cy="2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BB001-EB26-4B5D-A255-917E2855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8" y="427464"/>
            <a:ext cx="8097143" cy="1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E9F150-C998-42B2-B6DF-19BA82FF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8" y="2157000"/>
            <a:ext cx="8085714" cy="21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83494-6B61-40A7-8EF3-F4EDB63D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57" y="419435"/>
            <a:ext cx="8074286" cy="59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5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C5ACC-7C9F-4292-98A7-20B3A8AD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4" y="457200"/>
            <a:ext cx="8068571" cy="2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D6F386-AE22-4419-9078-44569F76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8" y="420030"/>
            <a:ext cx="8057143" cy="765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27D09-B45F-4336-A9E8-82139EC1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4" y="1245216"/>
            <a:ext cx="8022857" cy="50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4D6DC-3E8B-466F-A1F1-FE954603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3" y="434303"/>
            <a:ext cx="8045714" cy="19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D6816-72B0-4C5A-9420-831CB11A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0" y="432902"/>
            <a:ext cx="8080000" cy="1205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61A323-EFEF-48CF-89C7-A6382F16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6" y="1682241"/>
            <a:ext cx="8045714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4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4EB06B-5A7A-4827-A7C3-60D83783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8" y="412596"/>
            <a:ext cx="8057143" cy="4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6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pic>
        <p:nvPicPr>
          <p:cNvPr id="7" name="그림 6">
            <a:hlinkClick r:id="rId2" action="ppaction://hlinksldjump"/>
            <a:extLst>
              <a:ext uri="{FF2B5EF4-FFF2-40B4-BE49-F238E27FC236}">
                <a16:creationId xmlns:a16="http://schemas.microsoft.com/office/drawing/2014/main" id="{A7EE6761-FFB0-4699-92AD-CC1F0B058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79" y="908050"/>
            <a:ext cx="285750" cy="3429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sldjump"/>
            <a:extLst>
              <a:ext uri="{FF2B5EF4-FFF2-40B4-BE49-F238E27FC236}">
                <a16:creationId xmlns:a16="http://schemas.microsoft.com/office/drawing/2014/main" id="{D0A57DCB-6968-45FF-AA80-015C42416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79" y="2112971"/>
            <a:ext cx="285750" cy="342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88FED3-5B9C-4A1B-ADCB-0F218BAC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00" y="420030"/>
            <a:ext cx="8040000" cy="2971429"/>
          </a:xfrm>
          <a:prstGeom prst="rect">
            <a:avLst/>
          </a:prstGeom>
        </p:spPr>
      </p:pic>
      <p:pic>
        <p:nvPicPr>
          <p:cNvPr id="9" name="그림 8">
            <a:hlinkClick r:id="rId6" action="ppaction://hlinksldjump"/>
            <a:extLst>
              <a:ext uri="{FF2B5EF4-FFF2-40B4-BE49-F238E27FC236}">
                <a16:creationId xmlns:a16="http://schemas.microsoft.com/office/drawing/2014/main" id="{1588F361-4CD7-4626-9C8E-DBE941CE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79" y="2800504"/>
            <a:ext cx="285750" cy="342900"/>
          </a:xfrm>
          <a:prstGeom prst="rect">
            <a:avLst/>
          </a:prstGeom>
        </p:spPr>
      </p:pic>
      <p:pic>
        <p:nvPicPr>
          <p:cNvPr id="2051" name="_x172322088" descr="EMB00000fcc0598">
            <a:extLst>
              <a:ext uri="{FF2B5EF4-FFF2-40B4-BE49-F238E27FC236}">
                <a16:creationId xmlns:a16="http://schemas.microsoft.com/office/drawing/2014/main" id="{C7010B4D-0C59-4622-8320-5CDC2208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48" y="3428070"/>
            <a:ext cx="1932879" cy="243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endParaRPr lang="en-US" altLang="ko-KR" sz="2000"/>
          </a:p>
          <a:p>
            <a:r>
              <a:rPr lang="ko-KR" altLang="en-US" sz="2400"/>
              <a:t>모듈 임포트</a:t>
            </a:r>
            <a:r>
              <a:rPr lang="en-US" altLang="ko-KR" sz="2400"/>
              <a:t>(import)</a:t>
            </a:r>
          </a:p>
          <a:p>
            <a:pPr lvl="1"/>
            <a:r>
              <a:rPr lang="ko-KR" altLang="en-US" sz="2000"/>
              <a:t>모듈에 포함된 함수를 사용하려면 모듈을 포함</a:t>
            </a:r>
            <a:r>
              <a:rPr lang="en-US" altLang="ko-KR" sz="2000"/>
              <a:t>(import)</a:t>
            </a:r>
            <a:r>
              <a:rPr lang="ko-KR" altLang="en-US" sz="2000"/>
              <a:t>해야 함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모듈명이 잘못되었거나 존재하지 않는 모듈을 포함할 경우 오류 발생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120843-0020-4AED-B33C-7A752764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" y="381312"/>
            <a:ext cx="8137143" cy="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66C83E-E235-4655-9EBF-BA00607E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53" y="2751492"/>
            <a:ext cx="7777143" cy="22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BDC9AE-3EF5-407A-82F2-D018C4A1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53" y="1681689"/>
            <a:ext cx="7777143" cy="5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2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</a:rPr>
              <a:t>모듈 임포트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</a:rPr>
              <a:t>(import)</a:t>
            </a:r>
          </a:p>
          <a:p>
            <a:pPr lvl="1"/>
            <a:r>
              <a:rPr lang="ko-KR" altLang="en-US" sz="2000"/>
              <a:t>이름이 긴 모듈 등을 사용할 때 모듈의 별명을 만들어 사용 가능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모듈 내의 함수를 호출할 경우 </a:t>
            </a:r>
            <a:r>
              <a:rPr lang="en-US" altLang="ko-KR" sz="2000"/>
              <a:t>'</a:t>
            </a:r>
            <a:r>
              <a:rPr lang="ko-KR" altLang="en-US" sz="2000"/>
              <a:t>모듈명</a:t>
            </a:r>
            <a:r>
              <a:rPr lang="en-US" altLang="ko-KR" sz="2000"/>
              <a:t>.</a:t>
            </a:r>
            <a:r>
              <a:rPr lang="ko-KR" altLang="en-US" sz="2000"/>
              <a:t>함수</a:t>
            </a:r>
            <a:r>
              <a:rPr lang="en-US" altLang="ko-KR" sz="2000"/>
              <a:t>()'</a:t>
            </a:r>
            <a:r>
              <a:rPr lang="ko-KR" altLang="en-US" sz="2000"/>
              <a:t>와 같이 호출함</a:t>
            </a:r>
            <a:endParaRPr lang="en-US" altLang="ko-KR" sz="2000"/>
          </a:p>
          <a:p>
            <a:pPr lvl="1"/>
            <a:r>
              <a:rPr lang="ko-KR" altLang="en-US" sz="2000"/>
              <a:t>모듈 내의 원하는 함수만 포함할 경우 </a:t>
            </a:r>
            <a:r>
              <a:rPr lang="en-US" altLang="ko-KR" sz="2000"/>
              <a:t>'from </a:t>
            </a:r>
            <a:r>
              <a:rPr lang="ko-KR" altLang="en-US" sz="2000"/>
              <a:t>모듈명 </a:t>
            </a:r>
            <a:r>
              <a:rPr lang="en-US" altLang="ko-KR" sz="2000"/>
              <a:t>import </a:t>
            </a:r>
            <a:r>
              <a:rPr lang="ko-KR" altLang="en-US" sz="2000"/>
              <a:t>함수</a:t>
            </a:r>
            <a:r>
              <a:rPr lang="en-US" altLang="ko-KR" sz="2000"/>
              <a:t>' </a:t>
            </a:r>
            <a:r>
              <a:rPr lang="ko-KR" altLang="en-US" sz="2000"/>
              <a:t>처럼</a:t>
            </a:r>
            <a:br>
              <a:rPr lang="en-US" altLang="ko-KR" sz="2000"/>
            </a:br>
            <a:r>
              <a:rPr lang="ko-KR" altLang="en-US" sz="2000"/>
              <a:t>사용하면 모듈명이 포함되지 않은 채로 함수를 단순하게 표기 가능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E0EA1-F0AE-49AA-BF19-8E916341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41" y="1269797"/>
            <a:ext cx="7657143" cy="1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865A81-7C5F-448C-99A2-C06E81E0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1" y="3761363"/>
            <a:ext cx="7657142" cy="16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1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8.1 DNA </a:t>
            </a:r>
            <a:r>
              <a:rPr lang="ko-KR" altLang="en-US" b="1">
                <a:solidFill>
                  <a:srgbClr val="C00000"/>
                </a:solidFill>
              </a:rPr>
              <a:t>염기서열의 순서 바꾸기</a:t>
            </a:r>
            <a:endParaRPr lang="en-US" altLang="ko-KR" b="1" dirty="0">
              <a:solidFill>
                <a:srgbClr val="C00000"/>
              </a:solidFill>
            </a:endParaRPr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/>
              <a:t>8.2 </a:t>
            </a:r>
            <a:r>
              <a:rPr lang="ko-KR" altLang="en-US"/>
              <a:t>자유 낙하와 포물선 운동 궤적 그리기</a:t>
            </a:r>
            <a:endParaRPr lang="en-US" altLang="ko-KR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87B232B-7F45-422A-AC01-BAF8E183BA11}"/>
              </a:ext>
            </a:extLst>
          </p:cNvPr>
          <p:cNvGrpSpPr/>
          <p:nvPr/>
        </p:nvGrpSpPr>
        <p:grpSpPr>
          <a:xfrm>
            <a:off x="483870" y="1966406"/>
            <a:ext cx="655320" cy="543937"/>
            <a:chOff x="483870" y="1966406"/>
            <a:chExt cx="655320" cy="543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36C2D2-E58D-4DA6-8B25-B3840C68F245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CD5FFF-45E0-481C-8E0F-879E537C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408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/>
              <a:t>터틀 스크린의 마우스 이벤트 처리</a:t>
            </a:r>
            <a:endParaRPr lang="en-US" altLang="ko-KR" sz="2400"/>
          </a:p>
          <a:p>
            <a:pPr lvl="1"/>
            <a:r>
              <a:rPr lang="ko-KR" altLang="en-US" sz="2000"/>
              <a:t>콜백 함수</a:t>
            </a:r>
            <a:r>
              <a:rPr lang="en-US" altLang="ko-KR" sz="2000"/>
              <a:t>(callback function) </a:t>
            </a:r>
          </a:p>
          <a:p>
            <a:pPr lvl="2"/>
            <a:r>
              <a:rPr lang="ko-KR" altLang="en-US" sz="1600"/>
              <a:t>이벤트</a:t>
            </a:r>
            <a:r>
              <a:rPr lang="en-US" altLang="ko-KR" sz="1600"/>
              <a:t>(event)</a:t>
            </a:r>
            <a:r>
              <a:rPr lang="ko-KR" altLang="en-US" sz="1600"/>
              <a:t>가 발생하였을 때 이벤트를 처리하기 위해 호출되는 함수</a:t>
            </a:r>
            <a:endParaRPr lang="en-US" altLang="ko-KR" sz="1600"/>
          </a:p>
          <a:p>
            <a:pPr lvl="2"/>
            <a:r>
              <a:rPr lang="ko-KR" altLang="en-US" sz="1600"/>
              <a:t>마우스가 클릭되는 이벤트가 발생하였을 때 </a:t>
            </a:r>
            <a:r>
              <a:rPr lang="en-US" altLang="ko-KR" sz="1600"/>
              <a:t>onscreenclick() </a:t>
            </a:r>
            <a:r>
              <a:rPr lang="ko-KR" altLang="en-US" sz="1600"/>
              <a:t>함수의 인수로 </a:t>
            </a:r>
            <a:br>
              <a:rPr lang="en-US" altLang="ko-KR" sz="1600"/>
            </a:br>
            <a:r>
              <a:rPr lang="ko-KR" altLang="en-US" sz="1600"/>
              <a:t>콜백 함수 등록</a:t>
            </a:r>
            <a:endParaRPr lang="en-US" altLang="ko-KR" sz="1600"/>
          </a:p>
          <a:p>
            <a:pPr lvl="2"/>
            <a:endParaRPr lang="en-US" altLang="ko-KR" sz="16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콜백 함수를 사용하지 않고 함수 등을 직접 호출하여 실행할 수 있음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ko-KR" altLang="en-US" sz="2000"/>
              <a:t>마우스 클릭이 발생하면 터틀의 </a:t>
            </a:r>
            <a:r>
              <a:rPr lang="en-US" altLang="ko-KR" sz="2000"/>
              <a:t>goto(x, y) </a:t>
            </a:r>
            <a:r>
              <a:rPr lang="ko-KR" altLang="en-US" sz="2000"/>
              <a:t>함수가 직접 실행됨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AD96F-26EE-4657-B56F-A04E733E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85" y="2133540"/>
            <a:ext cx="7594286" cy="2015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3D4CCB-198B-4BE7-BB4B-AC3FD487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5" y="4901800"/>
            <a:ext cx="7594286" cy="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3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</a:rPr>
              <a:t>터틀 스크린의 마우스 이벤트 처리</a:t>
            </a:r>
            <a:endParaRPr lang="en-US" altLang="ko-KR" sz="240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ko-KR" sz="2000"/>
              <a:t>onscreenclick() </a:t>
            </a:r>
            <a:r>
              <a:rPr lang="ko-KR" altLang="en-US" sz="2000"/>
              <a:t>함수의 인수를 통해 마우스를 클릭한 버튼에 따라 </a:t>
            </a:r>
            <a:br>
              <a:rPr lang="en-US" altLang="ko-KR" sz="2000"/>
            </a:br>
            <a:r>
              <a:rPr lang="ko-KR" altLang="en-US" sz="2000"/>
              <a:t>다른 콜백 함수 호출 가능</a:t>
            </a:r>
            <a:endParaRPr lang="en-US" altLang="ko-KR" sz="2000"/>
          </a:p>
          <a:p>
            <a:pPr lvl="1"/>
            <a:r>
              <a:rPr lang="en-US" altLang="ko-KR" sz="2000"/>
              <a:t>onscreenclick() </a:t>
            </a:r>
            <a:r>
              <a:rPr lang="ko-KR" altLang="en-US" sz="2000"/>
              <a:t>함수의 두 번째 인수</a:t>
            </a:r>
            <a:endParaRPr lang="en-US" altLang="ko-KR" sz="2000"/>
          </a:p>
          <a:p>
            <a:pPr lvl="2"/>
            <a:r>
              <a:rPr lang="ko-KR" altLang="en-US" sz="1600"/>
              <a:t>보통 생략되어 사용됨</a:t>
            </a:r>
            <a:endParaRPr lang="en-US" altLang="ko-KR" sz="1600"/>
          </a:p>
          <a:p>
            <a:pPr lvl="2"/>
            <a:r>
              <a:rPr lang="en-US" altLang="ko-KR" sz="1600"/>
              <a:t>1 : </a:t>
            </a:r>
            <a:r>
              <a:rPr lang="ko-KR" altLang="en-US" sz="1600"/>
              <a:t>마우스 왼쪽 버튼</a:t>
            </a:r>
            <a:r>
              <a:rPr lang="en-US" altLang="ko-KR" sz="1600"/>
              <a:t>, 2 : </a:t>
            </a:r>
            <a:r>
              <a:rPr lang="ko-KR" altLang="en-US" sz="1600"/>
              <a:t>가운데 버튼</a:t>
            </a:r>
            <a:r>
              <a:rPr lang="en-US" altLang="ko-KR" sz="1600"/>
              <a:t>, 3 : </a:t>
            </a:r>
            <a:r>
              <a:rPr lang="ko-KR" altLang="en-US" sz="1600"/>
              <a:t>오른쪽 버튼</a:t>
            </a:r>
            <a:endParaRPr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697071-D138-482E-A4FB-BEAAFB4D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24" y="2575365"/>
            <a:ext cx="7571428" cy="28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8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B16D7-3C82-458F-AEA8-C7F6262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3" y="417379"/>
            <a:ext cx="80457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8.2.1 </a:t>
            </a:r>
            <a:r>
              <a:rPr lang="ko-KR" altLang="en-US"/>
              <a:t>자유 낙하 운동 궤적 그리기</a:t>
            </a:r>
            <a:endParaRPr lang="ko-KR" altLang="en-US" dirty="0"/>
          </a:p>
        </p:txBody>
      </p:sp>
      <p:pic>
        <p:nvPicPr>
          <p:cNvPr id="10" name="그림 9">
            <a:hlinkClick r:id="rId2" action="ppaction://hlinksldjump"/>
            <a:extLst>
              <a:ext uri="{FF2B5EF4-FFF2-40B4-BE49-F238E27FC236}">
                <a16:creationId xmlns:a16="http://schemas.microsoft.com/office/drawing/2014/main" id="{6F4C9406-55C2-48A6-B7E3-513B00B9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47" y="866725"/>
            <a:ext cx="323850" cy="395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F91D8D-51E7-48C6-9C7E-04506B82A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28" y="413242"/>
            <a:ext cx="8057143" cy="14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5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b="1"/>
              <a:t>8.2 </a:t>
            </a:r>
            <a:r>
              <a:rPr lang="ko-KR" altLang="en-US" b="1"/>
              <a:t>자유 낙하와 포물선 운동 궤적 그리기</a:t>
            </a:r>
            <a:endParaRPr lang="en-US" altLang="ko-KR" b="1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그리기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</a:t>
            </a:r>
            <a:r>
              <a:rPr lang="en-US" altLang="ko-KR" b="1">
                <a:solidFill>
                  <a:srgbClr val="C00000"/>
                </a:solidFill>
              </a:rPr>
              <a:t>8.2.2 </a:t>
            </a:r>
            <a:r>
              <a:rPr lang="ko-KR" altLang="en-US" b="1">
                <a:solidFill>
                  <a:srgbClr val="C00000"/>
                </a:solidFill>
              </a:rPr>
              <a:t>포물선 운동 궤적 그리기</a:t>
            </a:r>
            <a:endParaRPr lang="en-US" altLang="ko-KR" b="1">
              <a:solidFill>
                <a:srgbClr val="C00000"/>
              </a:solidFill>
            </a:endParaRPr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4151F50-AB0A-444C-8968-C4B58AF4EEA3}"/>
              </a:ext>
            </a:extLst>
          </p:cNvPr>
          <p:cNvGrpSpPr/>
          <p:nvPr/>
        </p:nvGrpSpPr>
        <p:grpSpPr>
          <a:xfrm>
            <a:off x="483870" y="4074424"/>
            <a:ext cx="655320" cy="543937"/>
            <a:chOff x="483870" y="1966406"/>
            <a:chExt cx="655320" cy="5439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5359FB1-55CD-4468-BBF2-B18A984ED469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D9947F-4DEE-4F8B-A7EC-40612F392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172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포물선 운동</a:t>
            </a:r>
            <a:endParaRPr lang="en-US" altLang="ko-KR"/>
          </a:p>
          <a:p>
            <a:pPr lvl="1"/>
            <a:r>
              <a:rPr lang="ko-KR" altLang="en-US"/>
              <a:t>일정한 힘이 작용하는 공간에서 힘의 방향과 비스듬하게 던져진 물체가 포물선을 그리는 운동</a:t>
            </a:r>
            <a:endParaRPr lang="en-US" altLang="ko-KR"/>
          </a:p>
          <a:p>
            <a:r>
              <a:rPr lang="ko-KR" altLang="en-US"/>
              <a:t>포물선 운동방정식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073" name="_x352783088" descr="EMB00000fcc05ae">
            <a:extLst>
              <a:ext uri="{FF2B5EF4-FFF2-40B4-BE49-F238E27FC236}">
                <a16:creationId xmlns:a16="http://schemas.microsoft.com/office/drawing/2014/main" id="{6721545A-FE2A-4243-8C31-A93D2921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5" y="2337590"/>
            <a:ext cx="612616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9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5EE1D-FCFA-4941-AAD1-BE861E21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0" y="420030"/>
            <a:ext cx="8040000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2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973822-919D-4405-B0E6-E00C5FE3B140}"/>
              </a:ext>
            </a:extLst>
          </p:cNvPr>
          <p:cNvGrpSpPr/>
          <p:nvPr/>
        </p:nvGrpSpPr>
        <p:grpSpPr>
          <a:xfrm>
            <a:off x="517714" y="412596"/>
            <a:ext cx="8108572" cy="4878835"/>
            <a:chOff x="517714" y="412596"/>
            <a:chExt cx="8108572" cy="48788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57F4626-E8AB-4CFF-BEF7-C9D0B8D1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714" y="412596"/>
              <a:ext cx="8108572" cy="36342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CD20A0-8E39-476D-8F66-4A83745C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75" y="4017145"/>
              <a:ext cx="8057143" cy="127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93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6635B-3DB0-4CC0-9C16-A4470410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419435"/>
            <a:ext cx="8085714" cy="788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C4F21E-C13D-4726-B571-2C456A109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254470"/>
            <a:ext cx="6728572" cy="49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4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704FC-44C3-4F55-B2C8-846C6B48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6" y="418034"/>
            <a:ext cx="8051428" cy="23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유전자</a:t>
            </a:r>
            <a:endParaRPr lang="en-US" altLang="ko-KR"/>
          </a:p>
          <a:p>
            <a:pPr lvl="1"/>
            <a:r>
              <a:rPr lang="ko-KR" altLang="en-US"/>
              <a:t>생물의 유전형질을 결정하는 단백질을 지정하는 기본적인 단위</a:t>
            </a:r>
            <a:endParaRPr lang="en-US" altLang="ko-KR"/>
          </a:p>
          <a:p>
            <a:pPr lvl="1"/>
            <a:r>
              <a:rPr lang="ko-KR" altLang="en-US"/>
              <a:t>모든 생명체들은 염기서열을 통해 단백질을 지정하는 원리 따름</a:t>
            </a:r>
            <a:endParaRPr lang="en-US" altLang="ko-KR"/>
          </a:p>
          <a:p>
            <a:r>
              <a:rPr lang="en-US" altLang="ko-KR"/>
              <a:t>DNA </a:t>
            </a:r>
            <a:r>
              <a:rPr lang="ko-KR" altLang="en-US"/>
              <a:t>염기서열</a:t>
            </a:r>
            <a:r>
              <a:rPr lang="en-US" altLang="ko-KR"/>
              <a:t>(sequencing)</a:t>
            </a:r>
          </a:p>
          <a:p>
            <a:pPr lvl="1"/>
            <a:r>
              <a:rPr lang="en-US" altLang="ko-KR"/>
              <a:t>4</a:t>
            </a:r>
            <a:r>
              <a:rPr lang="ko-KR" altLang="en-US"/>
              <a:t>종류의 염기 </a:t>
            </a:r>
            <a:r>
              <a:rPr lang="en-US" altLang="ko-KR"/>
              <a:t>: A(</a:t>
            </a:r>
            <a:r>
              <a:rPr lang="ko-KR" altLang="en-US"/>
              <a:t>아데닌</a:t>
            </a:r>
            <a:r>
              <a:rPr lang="en-US" altLang="ko-KR"/>
              <a:t>), T(</a:t>
            </a:r>
            <a:r>
              <a:rPr lang="ko-KR" altLang="en-US"/>
              <a:t>티민</a:t>
            </a:r>
            <a:r>
              <a:rPr lang="en-US" altLang="ko-KR"/>
              <a:t>), G(</a:t>
            </a:r>
            <a:r>
              <a:rPr lang="ko-KR" altLang="en-US"/>
              <a:t>구아닌</a:t>
            </a:r>
            <a:r>
              <a:rPr lang="en-US" altLang="ko-KR"/>
              <a:t>), C(</a:t>
            </a:r>
            <a:r>
              <a:rPr lang="ko-KR" altLang="en-US"/>
              <a:t>시토신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염기들의 배치 순서에 따라 그 생명의 종과 생물학적 특성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종간의 연관성이 결정됨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05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343DD0-F883-4D58-9889-F46E78B5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57" y="420030"/>
            <a:ext cx="8074286" cy="77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A5363A-B13D-4F0A-93CD-0B63F0CD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7" y="1272914"/>
            <a:ext cx="8034286" cy="3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3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1FA2A0-621D-41A0-8F4D-1C6F00F3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7" y="427464"/>
            <a:ext cx="8034286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7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78DFD4-8A95-4D83-BE01-1EB571D70C96}"/>
              </a:ext>
            </a:extLst>
          </p:cNvPr>
          <p:cNvGrpSpPr/>
          <p:nvPr/>
        </p:nvGrpSpPr>
        <p:grpSpPr>
          <a:xfrm>
            <a:off x="540571" y="426869"/>
            <a:ext cx="8062857" cy="4803104"/>
            <a:chOff x="540571" y="426869"/>
            <a:chExt cx="8062857" cy="48031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BC10983-808F-40EA-921D-DE02EBA55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571" y="426869"/>
              <a:ext cx="8062857" cy="312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8333DC-778A-4493-9F1A-EF6B8F5B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46" y="3546868"/>
              <a:ext cx="8060582" cy="168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868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D6816-72B0-4C5A-9420-831CB11A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0" y="432902"/>
            <a:ext cx="8080000" cy="1205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7BC66E-BCD8-4563-B350-D81AE65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0" y="1673052"/>
            <a:ext cx="6719048" cy="48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0423C-A6B4-4ADB-9CFF-6E389C8B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4" y="420030"/>
            <a:ext cx="8068571" cy="49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pic>
        <p:nvPicPr>
          <p:cNvPr id="7" name="그림 6">
            <a:hlinkClick r:id="rId2" action="ppaction://hlinksldjump"/>
            <a:extLst>
              <a:ext uri="{FF2B5EF4-FFF2-40B4-BE49-F238E27FC236}">
                <a16:creationId xmlns:a16="http://schemas.microsoft.com/office/drawing/2014/main" id="{A7EE6761-FFB0-4699-92AD-CC1F0B058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47" y="889592"/>
            <a:ext cx="285750" cy="342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79F7A1-57F4-41B6-AE51-DB9D0133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28" y="420030"/>
            <a:ext cx="8057143" cy="4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3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endParaRPr lang="en-US" altLang="ko-KR" sz="2000"/>
          </a:p>
          <a:p>
            <a:r>
              <a:rPr lang="en-US" altLang="ko-KR" sz="2400"/>
              <a:t>math </a:t>
            </a:r>
            <a:r>
              <a:rPr lang="ko-KR" altLang="en-US" sz="2400"/>
              <a:t>수학 모듈</a:t>
            </a:r>
            <a:endParaRPr lang="en-US" altLang="ko-KR" sz="2400"/>
          </a:p>
          <a:p>
            <a:pPr lvl="1"/>
            <a:r>
              <a:rPr lang="ko-KR" altLang="en-US" sz="2000"/>
              <a:t>숫자 계산과 처리를 위해 </a:t>
            </a:r>
            <a:r>
              <a:rPr lang="en-US" altLang="ko-KR" sz="2000"/>
              <a:t>abs(), max(), min(), sum(), pow() </a:t>
            </a:r>
            <a:r>
              <a:rPr lang="ko-KR" altLang="en-US" sz="2000"/>
              <a:t>함수 등의 </a:t>
            </a:r>
            <a:br>
              <a:rPr lang="en-US" altLang="ko-KR" sz="2000"/>
            </a:br>
            <a:r>
              <a:rPr lang="ko-KR" altLang="en-US" sz="2000"/>
              <a:t>내장 함수 제공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내장 함수 공식 문서 </a:t>
            </a:r>
            <a:r>
              <a:rPr lang="en-US" altLang="ko-KR" sz="2000"/>
              <a:t>: </a:t>
            </a:r>
            <a:r>
              <a:rPr lang="en-US" altLang="ko-KR" sz="2000">
                <a:hlinkClick r:id="rId2"/>
              </a:rPr>
              <a:t>https://docs.python.org/3/library/functions.html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120843-0020-4AED-B33C-7A752764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8" y="381312"/>
            <a:ext cx="8137143" cy="3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16553D-5D09-40CD-A9C2-3A5D39586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3" y="1959536"/>
            <a:ext cx="8057143" cy="2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en-US" altLang="ko-KR" sz="2400">
                <a:solidFill>
                  <a:schemeClr val="bg1">
                    <a:lumMod val="75000"/>
                  </a:schemeClr>
                </a:solidFill>
              </a:rPr>
              <a:t>math 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</a:rPr>
              <a:t>수학 모듈</a:t>
            </a:r>
            <a:endParaRPr lang="en-US" altLang="ko-KR" sz="240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sz="2000"/>
              <a:t>삼각함수나 지수</a:t>
            </a:r>
            <a:r>
              <a:rPr lang="en-US" altLang="ko-KR" sz="2000"/>
              <a:t>, </a:t>
            </a:r>
            <a:r>
              <a:rPr lang="ko-KR" altLang="en-US" sz="2000"/>
              <a:t>로그 등의 함수와 상수 등은 </a:t>
            </a:r>
            <a:r>
              <a:rPr lang="en-US" altLang="ko-KR" sz="2000"/>
              <a:t>math </a:t>
            </a:r>
            <a:r>
              <a:rPr lang="ko-KR" altLang="en-US" sz="2000"/>
              <a:t>모듈을 통해 제공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/>
          </a:p>
          <a:p>
            <a:pPr lvl="1"/>
            <a:r>
              <a:rPr lang="en-US" altLang="ko-KR" sz="2000"/>
              <a:t>math </a:t>
            </a:r>
            <a:r>
              <a:rPr lang="ko-KR" altLang="en-US" sz="2000"/>
              <a:t>모듈 공식 문서 </a:t>
            </a:r>
            <a:r>
              <a:rPr lang="en-US" altLang="ko-KR" sz="2000"/>
              <a:t>: </a:t>
            </a:r>
            <a:r>
              <a:rPr lang="en-US" altLang="ko-KR" sz="2000">
                <a:hlinkClick r:id="rId2"/>
              </a:rPr>
              <a:t>https://docs.python.org/3/library/math.html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CF2F8F-CAB7-4849-AF75-852D4DF0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259400"/>
            <a:ext cx="8051428" cy="29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4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/>
              <a:t>라디안</a:t>
            </a:r>
            <a:r>
              <a:rPr lang="en-US" altLang="ko-KR" sz="2400"/>
              <a:t>(radian)</a:t>
            </a:r>
          </a:p>
          <a:p>
            <a:pPr lvl="1"/>
            <a:r>
              <a:rPr lang="ko-KR" altLang="en-US" sz="2000"/>
              <a:t>도</a:t>
            </a:r>
            <a:r>
              <a:rPr lang="en-US" altLang="ko-KR" sz="2000"/>
              <a:t>(degree) </a:t>
            </a:r>
          </a:p>
          <a:p>
            <a:pPr lvl="2"/>
            <a:r>
              <a:rPr lang="ko-KR" altLang="en-US" sz="1600"/>
              <a:t>일상적으로 사용하는 각도의 단위</a:t>
            </a:r>
            <a:r>
              <a:rPr lang="en-US" altLang="ko-KR" sz="1600"/>
              <a:t>, </a:t>
            </a:r>
            <a:r>
              <a:rPr lang="ko-KR" altLang="en-US" sz="1600"/>
              <a:t>원 한 바퀴를 </a:t>
            </a:r>
            <a:r>
              <a:rPr lang="en-US" altLang="ko-KR" sz="1600"/>
              <a:t>360</a:t>
            </a:r>
            <a:r>
              <a:rPr lang="ko-KR" altLang="en-US" sz="1600"/>
              <a:t>도로 </a:t>
            </a:r>
            <a:br>
              <a:rPr lang="en-US" altLang="ko-KR" sz="1600"/>
            </a:br>
            <a:r>
              <a:rPr lang="ko-KR" altLang="en-US" sz="1600"/>
              <a:t>표현하는 방법</a:t>
            </a:r>
            <a:endParaRPr lang="en-US" altLang="ko-KR" sz="1600"/>
          </a:p>
          <a:p>
            <a:pPr lvl="2"/>
            <a:r>
              <a:rPr lang="ko-KR" altLang="en-US" sz="1600"/>
              <a:t>반원은 </a:t>
            </a:r>
            <a:r>
              <a:rPr lang="en-US" altLang="ko-KR" sz="1600"/>
              <a:t>180</a:t>
            </a:r>
            <a:r>
              <a:rPr lang="ko-KR" altLang="en-US" sz="1600"/>
              <a:t>도</a:t>
            </a:r>
            <a:r>
              <a:rPr lang="en-US" altLang="ko-KR" sz="1600"/>
              <a:t>, </a:t>
            </a:r>
            <a:r>
              <a:rPr lang="ko-KR" altLang="en-US" sz="1600"/>
              <a:t>직각은 </a:t>
            </a:r>
            <a:r>
              <a:rPr lang="en-US" altLang="ko-KR" sz="1600"/>
              <a:t>90</a:t>
            </a:r>
            <a:r>
              <a:rPr lang="ko-KR" altLang="en-US" sz="1600"/>
              <a:t>도와 같이 표현</a:t>
            </a:r>
            <a:endParaRPr lang="en-US" altLang="ko-KR" sz="16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라디안</a:t>
            </a:r>
            <a:r>
              <a:rPr lang="en-US" altLang="ko-KR" sz="2000"/>
              <a:t>(radian) </a:t>
            </a:r>
          </a:p>
          <a:p>
            <a:pPr lvl="2"/>
            <a:r>
              <a:rPr lang="ko-KR" altLang="en-US" sz="1600"/>
              <a:t>각도를 표현하는 또 다른 방법</a:t>
            </a:r>
            <a:endParaRPr lang="en-US" altLang="ko-KR" sz="1600"/>
          </a:p>
          <a:p>
            <a:pPr lvl="2"/>
            <a:r>
              <a:rPr lang="ko-KR" altLang="en-US" sz="1600"/>
              <a:t>호의 길이가 반지름과 같게 되는 만큼의 각도를 </a:t>
            </a:r>
            <a:r>
              <a:rPr lang="en-US" altLang="ko-KR" sz="1600"/>
              <a:t>1</a:t>
            </a:r>
            <a:r>
              <a:rPr lang="ko-KR" altLang="en-US" sz="1600"/>
              <a:t>라디안이라고 정의</a:t>
            </a:r>
            <a:endParaRPr lang="en-US" altLang="ko-KR" sz="1600"/>
          </a:p>
          <a:p>
            <a:pPr lvl="2"/>
            <a:r>
              <a:rPr lang="en-US" altLang="ko-KR" sz="1600"/>
              <a:t>1</a:t>
            </a:r>
            <a:r>
              <a:rPr lang="ko-KR" altLang="en-US" sz="1600"/>
              <a:t>라디안은 약 </a:t>
            </a:r>
            <a:r>
              <a:rPr lang="en-US" altLang="ko-KR" sz="1600"/>
              <a:t>57.3</a:t>
            </a:r>
            <a:r>
              <a:rPr lang="ko-KR" altLang="en-US" sz="1600"/>
              <a:t>도 해당 각도</a:t>
            </a: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4097" name="_x352768976" descr="EMB00000fcc05bf">
            <a:extLst>
              <a:ext uri="{FF2B5EF4-FFF2-40B4-BE49-F238E27FC236}">
                <a16:creationId xmlns:a16="http://schemas.microsoft.com/office/drawing/2014/main" id="{BD0EF42B-EC08-41B2-B212-FB06F3C0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25" y="493775"/>
            <a:ext cx="2117725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52769552" descr="EMB00000fcc05c2">
            <a:extLst>
              <a:ext uri="{FF2B5EF4-FFF2-40B4-BE49-F238E27FC236}">
                <a16:creationId xmlns:a16="http://schemas.microsoft.com/office/drawing/2014/main" id="{38ED98DD-6B22-4009-9ABB-3FDED03C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824" y="2880731"/>
            <a:ext cx="1203325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338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</a:rPr>
              <a:t>라디안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</a:rPr>
              <a:t>(radian)</a:t>
            </a:r>
          </a:p>
          <a:p>
            <a:pPr lvl="1"/>
            <a:r>
              <a:rPr lang="ko-KR" altLang="en-US" sz="2000"/>
              <a:t>도 </a:t>
            </a:r>
            <a:r>
              <a:rPr lang="en-US" altLang="ko-KR" sz="2000"/>
              <a:t>&gt; </a:t>
            </a:r>
            <a:r>
              <a:rPr lang="ko-KR" altLang="en-US" sz="2000"/>
              <a:t>라디안 변환</a:t>
            </a:r>
            <a:endParaRPr lang="en-US" altLang="ko-KR" sz="2000"/>
          </a:p>
          <a:p>
            <a:pPr lvl="2"/>
            <a:r>
              <a:rPr lang="ko-KR" altLang="en-US" sz="1600"/>
              <a:t>도 * </a:t>
            </a:r>
            <a:r>
              <a:rPr lang="en-US" altLang="ko-KR" sz="1600"/>
              <a:t>3.14 / 180 </a:t>
            </a:r>
          </a:p>
          <a:p>
            <a:pPr lvl="2"/>
            <a:r>
              <a:rPr lang="en-US" altLang="ko-KR" sz="1600"/>
              <a:t>radians()</a:t>
            </a:r>
            <a:r>
              <a:rPr lang="ko-KR" altLang="en-US" sz="1600"/>
              <a:t> 함수</a:t>
            </a:r>
            <a:endParaRPr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D98600-630F-4638-8DA7-6C2A8A9A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65" y="1863456"/>
            <a:ext cx="7662857" cy="35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DNA </a:t>
            </a:r>
            <a:r>
              <a:rPr lang="ko-KR" altLang="en-US"/>
              <a:t>염기서열의 순서 변경 작업</a:t>
            </a:r>
            <a:endParaRPr lang="en-US" altLang="ko-KR"/>
          </a:p>
          <a:p>
            <a:pPr lvl="1"/>
            <a:r>
              <a:rPr lang="en-US" altLang="ko-KR"/>
              <a:t>DNA </a:t>
            </a:r>
            <a:r>
              <a:rPr lang="ko-KR" altLang="en-US"/>
              <a:t>염기서열의 분석 과정에서 이루어지는 작업</a:t>
            </a:r>
            <a:endParaRPr lang="en-US" altLang="ko-KR"/>
          </a:p>
          <a:p>
            <a:pPr lvl="2"/>
            <a:r>
              <a:rPr lang="ko-KR" altLang="en-US"/>
              <a:t>상보적</a:t>
            </a:r>
            <a:r>
              <a:rPr lang="en-US" altLang="ko-KR"/>
              <a:t>(complementary) </a:t>
            </a:r>
            <a:r>
              <a:rPr lang="ko-KR" altLang="en-US"/>
              <a:t>방식 </a:t>
            </a:r>
            <a:r>
              <a:rPr lang="en-US" altLang="ko-KR"/>
              <a:t>: </a:t>
            </a:r>
            <a:r>
              <a:rPr lang="ko-KR" altLang="en-US"/>
              <a:t>염기 </a:t>
            </a:r>
            <a:r>
              <a:rPr lang="en-US" altLang="ko-KR"/>
              <a:t>A &gt;</a:t>
            </a:r>
            <a:r>
              <a:rPr lang="ko-KR" altLang="en-US"/>
              <a:t> </a:t>
            </a:r>
            <a:r>
              <a:rPr lang="en-US" altLang="ko-KR"/>
              <a:t>T, T &gt; A, G &gt; C, C &gt;</a:t>
            </a:r>
            <a:r>
              <a:rPr lang="ko-KR" altLang="en-US"/>
              <a:t> </a:t>
            </a:r>
            <a:r>
              <a:rPr lang="en-US" altLang="ko-KR"/>
              <a:t>G </a:t>
            </a:r>
            <a:r>
              <a:rPr lang="ko-KR" altLang="en-US"/>
              <a:t>로 변경</a:t>
            </a:r>
            <a:endParaRPr lang="en-US" altLang="ko-KR"/>
          </a:p>
          <a:p>
            <a:pPr lvl="2"/>
            <a:r>
              <a:rPr lang="ko-KR" altLang="en-US"/>
              <a:t>역순</a:t>
            </a:r>
            <a:r>
              <a:rPr lang="en-US" altLang="ko-KR"/>
              <a:t>(reverse) </a:t>
            </a:r>
            <a:r>
              <a:rPr lang="ko-KR" altLang="en-US"/>
              <a:t>방식 </a:t>
            </a:r>
            <a:r>
              <a:rPr lang="en-US" altLang="ko-KR"/>
              <a:t>: </a:t>
            </a:r>
            <a:r>
              <a:rPr lang="ko-KR" altLang="en-US"/>
              <a:t>염기서열의 순서를 역순으로 바꿈</a:t>
            </a:r>
            <a:endParaRPr lang="en-US" altLang="ko-KR"/>
          </a:p>
          <a:p>
            <a:pPr lvl="2"/>
            <a:r>
              <a:rPr lang="ko-KR" altLang="en-US"/>
              <a:t>상보적 역순</a:t>
            </a:r>
            <a:r>
              <a:rPr lang="en-US" altLang="ko-KR"/>
              <a:t>(reverse-complementary) </a:t>
            </a:r>
            <a:r>
              <a:rPr lang="ko-KR" altLang="en-US"/>
              <a:t>방식 </a:t>
            </a:r>
            <a:r>
              <a:rPr lang="en-US" altLang="ko-KR"/>
              <a:t>: </a:t>
            </a:r>
            <a:r>
              <a:rPr lang="ko-KR" altLang="en-US"/>
              <a:t>상보적 염기서열을 </a:t>
            </a:r>
            <a:br>
              <a:rPr lang="en-US" altLang="ko-KR"/>
            </a:br>
            <a:r>
              <a:rPr lang="ko-KR" altLang="en-US"/>
              <a:t>다시 역순으로 바꿈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8E133-814A-49E5-A9C1-610F78060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5" y="2829077"/>
            <a:ext cx="8045714" cy="16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9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3DD3BEF-2B07-43DF-862E-EA59488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6" y="468174"/>
            <a:ext cx="8695736" cy="5587328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</a:rPr>
              <a:t>라디안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</a:rPr>
              <a:t>(radian)</a:t>
            </a:r>
          </a:p>
          <a:p>
            <a:pPr lvl="1"/>
            <a:r>
              <a:rPr lang="ko-KR" altLang="en-US" sz="2000"/>
              <a:t>라디안 </a:t>
            </a:r>
            <a:r>
              <a:rPr lang="en-US" altLang="ko-KR" sz="2000"/>
              <a:t>&gt; </a:t>
            </a:r>
            <a:r>
              <a:rPr lang="ko-KR" altLang="en-US" sz="2000"/>
              <a:t>도 변환</a:t>
            </a:r>
            <a:endParaRPr lang="en-US" altLang="ko-KR" sz="2000"/>
          </a:p>
          <a:p>
            <a:pPr lvl="2"/>
            <a:r>
              <a:rPr lang="ko-KR" altLang="en-US" sz="1600"/>
              <a:t>라디안 * </a:t>
            </a:r>
            <a:r>
              <a:rPr lang="en-US" altLang="ko-KR" sz="1600"/>
              <a:t>180 / 3.14</a:t>
            </a:r>
            <a:endParaRPr lang="ko-KR" altLang="en-US" sz="1600"/>
          </a:p>
          <a:p>
            <a:pPr lvl="2"/>
            <a:r>
              <a:rPr lang="en-US" altLang="ko-KR" sz="1600"/>
              <a:t>degrees() </a:t>
            </a:r>
            <a:r>
              <a:rPr lang="ko-KR" altLang="en-US" sz="1600"/>
              <a:t>함수</a:t>
            </a:r>
            <a:endParaRPr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63999-8A9A-4BCA-BDD3-46CCD21A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61" y="1888937"/>
            <a:ext cx="7651429" cy="29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8.2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자유 낙하와 포물선 운동 궤적 그리기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/>
              <a:t>8.2.2 </a:t>
            </a:r>
            <a:r>
              <a:rPr lang="ko-KR" altLang="en-US"/>
              <a:t>포물선 운동 궤적 그리기</a:t>
            </a:r>
            <a:endParaRPr lang="ko-KR" altLang="en-US" dirty="0"/>
          </a:p>
        </p:txBody>
      </p:sp>
      <p:pic>
        <p:nvPicPr>
          <p:cNvPr id="10" name="그림 9">
            <a:hlinkClick r:id="rId2" action="ppaction://hlinksldjump"/>
            <a:extLst>
              <a:ext uri="{FF2B5EF4-FFF2-40B4-BE49-F238E27FC236}">
                <a16:creationId xmlns:a16="http://schemas.microsoft.com/office/drawing/2014/main" id="{6F4C9406-55C2-48A6-B7E3-513B00B9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1" y="889026"/>
            <a:ext cx="323850" cy="395288"/>
          </a:xfrm>
          <a:prstGeom prst="rect">
            <a:avLst/>
          </a:prstGeom>
        </p:spPr>
      </p:pic>
      <p:pic>
        <p:nvPicPr>
          <p:cNvPr id="11" name="그림 10">
            <a:hlinkClick r:id="rId4" action="ppaction://hlinksldjump"/>
            <a:extLst>
              <a:ext uri="{FF2B5EF4-FFF2-40B4-BE49-F238E27FC236}">
                <a16:creationId xmlns:a16="http://schemas.microsoft.com/office/drawing/2014/main" id="{9746127D-84AF-4550-82F0-1992BF1C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81" y="1546216"/>
            <a:ext cx="323850" cy="395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CE3FE0-05B8-4E89-AF3D-8636F78FA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71" y="425680"/>
            <a:ext cx="8062857" cy="1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4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/>
              <a:t>8.2 </a:t>
            </a:r>
            <a:r>
              <a:rPr lang="ko-KR" altLang="en-US"/>
              <a:t>자유 낙하와 포물선 운동 궤적 그리기</a:t>
            </a:r>
            <a:endParaRPr lang="en-US" altLang="ko-KR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 b="1">
                <a:solidFill>
                  <a:srgbClr val="C00000"/>
                </a:solidFill>
              </a:rPr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F9649A0-B2AB-45E6-8C49-BE7A1975B080}"/>
              </a:ext>
            </a:extLst>
          </p:cNvPr>
          <p:cNvGrpSpPr/>
          <p:nvPr/>
        </p:nvGrpSpPr>
        <p:grpSpPr>
          <a:xfrm>
            <a:off x="483870" y="4931274"/>
            <a:ext cx="655320" cy="543937"/>
            <a:chOff x="483870" y="1966406"/>
            <a:chExt cx="655320" cy="543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A719C4-66FF-47E3-80E5-4A7D0EC717CC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DBBD63-98F3-44B6-9EE5-C51967EF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26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7" name="그림 6">
            <a:hlinkClick r:id="rId2" action="ppaction://hlinksldjump"/>
            <a:extLst>
              <a:ext uri="{FF2B5EF4-FFF2-40B4-BE49-F238E27FC236}">
                <a16:creationId xmlns:a16="http://schemas.microsoft.com/office/drawing/2014/main" id="{B7472A29-3E3F-4EF4-B578-F1851741A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5602158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C205BFA-841A-4DB8-9D57-68F9B8D3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14" y="408879"/>
            <a:ext cx="6728572" cy="56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3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4D37F3D6-3C8B-4DBB-A19F-6280CA33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3345608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CFBBC6-3ACE-4A36-A199-2A8A8B61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8" y="425663"/>
            <a:ext cx="8097143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02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592EAAA2-CF22-4CD3-91B7-AAF9156CB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4750158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EB9B1F-2D99-4DFE-84DC-58837652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43" y="435928"/>
            <a:ext cx="8085714" cy="47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3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6F26799B-6768-4B6E-AAB7-1572D06ED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5868888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283581-1125-4D64-B6FC-A5EC47181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43" y="400372"/>
            <a:ext cx="8085714" cy="59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5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1DCFC3-29E0-46A6-9E7D-683283C6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6" y="410720"/>
            <a:ext cx="809142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33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19728-0A9A-4A1E-ACBD-DDAC671C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6" y="423786"/>
            <a:ext cx="8171428" cy="3657143"/>
          </a:xfrm>
          <a:prstGeom prst="rect">
            <a:avLst/>
          </a:prstGeom>
        </p:spPr>
      </p:pic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9ECF0581-3CCC-47FF-9A6E-900A09A1C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3640874"/>
            <a:ext cx="411480" cy="4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CD9DA1-A1B5-432D-A9B7-34208B08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1" y="430959"/>
            <a:ext cx="8102857" cy="4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52746-4631-44E2-AF9C-099278DD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0" y="405497"/>
            <a:ext cx="8040000" cy="14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43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BC00C628-7417-45C3-8AF1-2CDC27233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4157231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F8DC18-FD1C-4E8D-9AC4-D007E046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86" y="414429"/>
            <a:ext cx="8051428" cy="41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2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/>
              <a:t>8.2 </a:t>
            </a:r>
            <a:r>
              <a:rPr lang="ko-KR" altLang="en-US"/>
              <a:t>자유 낙하와 포물선 운동 궤적 그리기</a:t>
            </a:r>
            <a:endParaRPr lang="en-US" altLang="ko-KR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 b="1">
                <a:solidFill>
                  <a:srgbClr val="C00000"/>
                </a:solidFill>
              </a:rPr>
              <a:t>잠깐</a:t>
            </a:r>
            <a:r>
              <a:rPr lang="en-US" altLang="ko-KR" b="1">
                <a:solidFill>
                  <a:srgbClr val="C00000"/>
                </a:solidFill>
              </a:rPr>
              <a:t>! Coding</a:t>
            </a:r>
          </a:p>
          <a:p>
            <a:r>
              <a:rPr lang="en-US" altLang="ko-KR"/>
              <a:t>Coding! Programming</a:t>
            </a:r>
            <a:endParaRPr lang="en-US" altLang="ko-KR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4E4D6-D52D-43CE-B273-A86B7831D434}"/>
              </a:ext>
            </a:extLst>
          </p:cNvPr>
          <p:cNvGrpSpPr/>
          <p:nvPr/>
        </p:nvGrpSpPr>
        <p:grpSpPr>
          <a:xfrm>
            <a:off x="483870" y="5250994"/>
            <a:ext cx="655320" cy="543937"/>
            <a:chOff x="483870" y="1966406"/>
            <a:chExt cx="655320" cy="543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B14AF1-556D-4FB7-9918-49A57E5F276C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E07652-FC50-4DE5-8F01-6C9BC363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675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9BF6F7EA-D5C9-413D-9F1D-272352EAF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5416156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6E1A70-6CCE-44B9-BB8C-F5BFBC23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86" y="421925"/>
            <a:ext cx="8051428" cy="54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57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" name="그림 4">
            <a:hlinkClick r:id="rId2" action="ppaction://hlinksldjump"/>
            <a:extLst>
              <a:ext uri="{FF2B5EF4-FFF2-40B4-BE49-F238E27FC236}">
                <a16:creationId xmlns:a16="http://schemas.microsoft.com/office/drawing/2014/main" id="{5D0EE370-D5B1-4602-961D-683EF91D4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5364320"/>
            <a:ext cx="411480" cy="440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A0AE5-CD59-488C-80AE-BA529ADB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9" y="410089"/>
            <a:ext cx="8102857" cy="53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1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4F7D5-72A5-49BF-8055-7952F3C9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" y="402774"/>
            <a:ext cx="8062857" cy="49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27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5" name="그림 4">
            <a:hlinkClick r:id="rId2" action="ppaction://hlinksldjump"/>
            <a:extLst>
              <a:ext uri="{FF2B5EF4-FFF2-40B4-BE49-F238E27FC236}">
                <a16:creationId xmlns:a16="http://schemas.microsoft.com/office/drawing/2014/main" id="{BAE9879A-9B14-4C27-ACCB-203A2258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5756073"/>
            <a:ext cx="411480" cy="4400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3EF9F1-8D8A-471A-A785-74996061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33" y="423747"/>
            <a:ext cx="7333333" cy="5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6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8830F07E-DD59-430F-ACE7-D004F100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6" y="2674661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3A35EB2-6291-4C33-AF39-C20F6F05D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7" y="394716"/>
            <a:ext cx="8114285" cy="2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58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6" name="그림 5">
            <a:hlinkClick r:id="rId2" action="ppaction://hlinksldjump"/>
            <a:extLst>
              <a:ext uri="{FF2B5EF4-FFF2-40B4-BE49-F238E27FC236}">
                <a16:creationId xmlns:a16="http://schemas.microsoft.com/office/drawing/2014/main" id="{8830F07E-DD59-430F-ACE7-D004F100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12" y="3329947"/>
            <a:ext cx="411480" cy="4400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68F393-F067-4C24-BD3C-B99E4807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0" y="422103"/>
            <a:ext cx="8080000" cy="3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66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219199" y="1973178"/>
            <a:ext cx="6969150" cy="437262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  <a:endParaRPr lang="en-US" altLang="ko-KR" dirty="0"/>
          </a:p>
          <a:p>
            <a:pPr>
              <a:tabLst>
                <a:tab pos="536575" algn="l"/>
              </a:tabLst>
            </a:pPr>
            <a:r>
              <a:rPr lang="ko-KR" altLang="en-US" dirty="0"/>
              <a:t> 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p08-01 … DNA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염기서열의 순서 바꾸기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tabLst>
                <a:tab pos="536575" algn="l"/>
              </a:tabLst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딕셔너리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(dictionary)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자료형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/>
              <a:t>8.2 </a:t>
            </a:r>
            <a:r>
              <a:rPr lang="ko-KR" altLang="en-US"/>
              <a:t>자유 낙하와 포물선 운동 궤적 그리기</a:t>
            </a:r>
            <a:endParaRPr lang="en-US" altLang="ko-KR"/>
          </a:p>
          <a:p>
            <a:r>
              <a:rPr lang="en-US" altLang="ko-KR"/>
              <a:t>       8.2.1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물체를 자유 낙하시키기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모듈 임포트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(import)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       8.2.2 </a:t>
            </a:r>
            <a:r>
              <a:rPr lang="ko-KR" altLang="en-US"/>
              <a:t>자유 낙하 운동 궤적 그리</a:t>
            </a:r>
            <a:endParaRPr lang="en-US" altLang="ko-KR"/>
          </a:p>
          <a:p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프로그램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p08-02-1 …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물체의 포물선 운동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/>
              <a:t>	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관련 학습 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 math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수학 모듈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라디안</a:t>
            </a: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(radian)</a:t>
            </a:r>
            <a:endParaRPr lang="en-US" altLang="ko-KR" sz="1600">
              <a:latin typeface="+mn-ea"/>
            </a:endParaRPr>
          </a:p>
          <a:p>
            <a:r>
              <a:rPr lang="en-US" altLang="ko-KR"/>
              <a:t>Thinking!</a:t>
            </a:r>
          </a:p>
          <a:p>
            <a:r>
              <a:rPr lang="ko-KR" altLang="en-US"/>
              <a:t>잠깐</a:t>
            </a:r>
            <a:r>
              <a:rPr lang="en-US" altLang="ko-KR"/>
              <a:t>! Coding</a:t>
            </a:r>
          </a:p>
          <a:p>
            <a:r>
              <a:rPr lang="en-US" altLang="ko-KR" b="1">
                <a:solidFill>
                  <a:srgbClr val="C00000"/>
                </a:solidFill>
              </a:rPr>
              <a:t>Coding! Programming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59180" y="1892241"/>
            <a:ext cx="0" cy="4048162"/>
          </a:xfrm>
          <a:prstGeom prst="line">
            <a:avLst/>
          </a:prstGeom>
          <a:ln w="47625">
            <a:gradFill>
              <a:gsLst>
                <a:gs pos="0">
                  <a:schemeClr val="bg1"/>
                </a:gs>
                <a:gs pos="137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AC093-72DD-47CD-AEE9-A8160FE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1" y="222548"/>
            <a:ext cx="7670778" cy="1629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5B6E005-A37F-4737-BD4D-F94A12DF68CE}"/>
              </a:ext>
            </a:extLst>
          </p:cNvPr>
          <p:cNvGrpSpPr/>
          <p:nvPr/>
        </p:nvGrpSpPr>
        <p:grpSpPr>
          <a:xfrm>
            <a:off x="483870" y="5609081"/>
            <a:ext cx="655320" cy="543937"/>
            <a:chOff x="483870" y="1966406"/>
            <a:chExt cx="655320" cy="543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7B0897B-30B0-436B-BF51-317D00048924}"/>
                </a:ext>
              </a:extLst>
            </p:cNvPr>
            <p:cNvSpPr/>
            <p:nvPr/>
          </p:nvSpPr>
          <p:spPr>
            <a:xfrm>
              <a:off x="979170" y="2118360"/>
              <a:ext cx="160020" cy="16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2610D2-1E93-493A-9FF5-BB6B14012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" y="1966406"/>
              <a:ext cx="455295" cy="54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476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9AC6B-93B3-49F7-B603-C22F184A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3" y="435767"/>
            <a:ext cx="8125714" cy="3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5069A-BE76-4139-93E8-978A36E4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4" y="406048"/>
            <a:ext cx="8108572" cy="5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89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F1F470-81D9-4E0A-BDAD-CC8FEF80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1" y="424547"/>
            <a:ext cx="8102857" cy="3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4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53D636-D69A-4A6A-8F2F-15A8CEA36C22}"/>
              </a:ext>
            </a:extLst>
          </p:cNvPr>
          <p:cNvGrpSpPr/>
          <p:nvPr/>
        </p:nvGrpSpPr>
        <p:grpSpPr>
          <a:xfrm>
            <a:off x="500571" y="448846"/>
            <a:ext cx="8142857" cy="4188571"/>
            <a:chOff x="500571" y="448846"/>
            <a:chExt cx="8142857" cy="41885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641FDB-E287-489C-B634-12B9433F5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71" y="448846"/>
              <a:ext cx="8142857" cy="356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F1A9CB-A09C-4E80-850A-0FC3C3238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12" y="4008846"/>
              <a:ext cx="8085714" cy="6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57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EB9CB-432D-48E4-90F9-E822EAE0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8" y="390754"/>
            <a:ext cx="8097143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8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190AD-744C-43D2-B38B-756F50D8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33" y="422333"/>
            <a:ext cx="7443333" cy="60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1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1B2F2-E500-48AE-83A3-EBF0E895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6" y="393773"/>
            <a:ext cx="8091428" cy="5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6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09945-AA07-44D4-BADE-7A14C40F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1" y="389493"/>
            <a:ext cx="8102857" cy="49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50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179B01-82E0-4E7B-B5A1-CAEFFB1A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4" y="386767"/>
            <a:ext cx="8148571" cy="5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20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60F7E-6835-45C8-A19A-63A80556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85" y="392958"/>
            <a:ext cx="8131429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5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A108C0-F12E-4315-9D9E-D2026724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3" y="403475"/>
            <a:ext cx="8125714" cy="5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89A4A4-9FB3-4777-B7CB-66BA670A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6" y="399651"/>
            <a:ext cx="8091428" cy="48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0A8B-F673-4001-8A39-04FCB6CD285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3DFAE54-3FC4-4552-8B88-294F1287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8.1 DNA </a:t>
            </a:r>
            <a:r>
              <a:rPr lang="ko-KR" altLang="en-US"/>
              <a:t>염기서열의 순서 바꾸기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FB9AB0-6A3E-4520-9160-4546DD45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" y="401250"/>
            <a:ext cx="8062857" cy="32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6097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1258</TotalTime>
  <Words>1225</Words>
  <Application>Microsoft Office PowerPoint</Application>
  <PresentationFormat>화면 슬라이드 쇼(4:3)</PresentationFormat>
  <Paragraphs>314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5" baseType="lpstr">
      <vt:lpstr>HY그래픽M</vt:lpstr>
      <vt:lpstr>맑은 고딕</vt:lpstr>
      <vt:lpstr>Arial</vt:lpstr>
      <vt:lpstr>Candara</vt:lpstr>
      <vt:lpstr>Corbel</vt:lpstr>
      <vt:lpstr>Wingdings 3</vt:lpstr>
      <vt:lpstr>New_Education02</vt:lpstr>
      <vt:lpstr>PowerPoint 프레젠테이션</vt:lpstr>
      <vt:lpstr>8. 과학(Science)</vt:lpstr>
      <vt:lpstr>PowerPoint 프레젠테이션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8.1 DNA 염기서열의 순서 바꾸기</vt:lpstr>
      <vt:lpstr>PowerPoint 프레젠테이션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8.2 자유 낙하와 포물선 운동 궤적 그리기  8.2.1 자유 낙하 운동 궤적 그리기</vt:lpstr>
      <vt:lpstr>PowerPoint 프레젠테이션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8.2 자유 낙하와 포물선 운동 궤적 그리기  8.2.2 포물선 운동 궤적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mars</dc:creator>
  <cp:lastModifiedBy>mars</cp:lastModifiedBy>
  <cp:revision>125</cp:revision>
  <dcterms:created xsi:type="dcterms:W3CDTF">2017-02-09T08:53:13Z</dcterms:created>
  <dcterms:modified xsi:type="dcterms:W3CDTF">2017-12-16T10:21:06Z</dcterms:modified>
</cp:coreProperties>
</file>